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7" r:id="rId4"/>
    <p:sldMasterId id="2147483710" r:id="rId5"/>
    <p:sldMasterId id="2147483722" r:id="rId6"/>
    <p:sldMasterId id="2147483734" r:id="rId7"/>
    <p:sldMasterId id="2147483747" r:id="rId8"/>
  </p:sldMasterIdLst>
  <p:notesMasterIdLst>
    <p:notesMasterId r:id="rId41"/>
  </p:notesMasterIdLst>
  <p:sldIdLst>
    <p:sldId id="257" r:id="rId9"/>
    <p:sldId id="258" r:id="rId10"/>
    <p:sldId id="259" r:id="rId11"/>
    <p:sldId id="260" r:id="rId12"/>
    <p:sldId id="288" r:id="rId13"/>
    <p:sldId id="261" r:id="rId14"/>
    <p:sldId id="262" r:id="rId15"/>
    <p:sldId id="285" r:id="rId16"/>
    <p:sldId id="263" r:id="rId17"/>
    <p:sldId id="28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2" r:id="rId28"/>
    <p:sldId id="293" r:id="rId29"/>
    <p:sldId id="273" r:id="rId30"/>
    <p:sldId id="274" r:id="rId31"/>
    <p:sldId id="275" r:id="rId32"/>
    <p:sldId id="278" r:id="rId33"/>
    <p:sldId id="289" r:id="rId34"/>
    <p:sldId id="290" r:id="rId35"/>
    <p:sldId id="291" r:id="rId36"/>
    <p:sldId id="280" r:id="rId37"/>
    <p:sldId id="286" r:id="rId38"/>
    <p:sldId id="282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1"/>
  </p:normalViewPr>
  <p:slideViewPr>
    <p:cSldViewPr snapToGrid="0" snapToObjects="1">
      <p:cViewPr varScale="1">
        <p:scale>
          <a:sx n="160" d="100"/>
          <a:sy n="160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F32A-631A-7442-B369-69DA4335FBE6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7712-A689-DA44-A4D3-461DF38B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3C00-EAF3-9F4C-A39D-22CD24E507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46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 longer last on the list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D6FAA2-E4E8-384B-8BD3-35BD99163B3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what John King said last night</a:t>
            </a:r>
            <a:r>
              <a:rPr lang="en-US" baseline="0" dirty="0" smtClean="0"/>
              <a:t> at the </a:t>
            </a:r>
            <a:r>
              <a:rPr lang="en-US" baseline="0" dirty="0" err="1" smtClean="0"/>
              <a:t>Askwith</a:t>
            </a:r>
            <a:r>
              <a:rPr lang="en-US" baseline="0" dirty="0" smtClean="0"/>
              <a:t>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E513-274D-BD4A-8032-F5893A7A9BBF}" type="slidenum">
              <a:rPr lang="en-US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43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Received feedback from the field at a roundtable held in December</a:t>
            </a:r>
            <a:r>
              <a:rPr lang="en-US" baseline="0" dirty="0" smtClean="0"/>
              <a:t> 2012 at Stanton Elementary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38F1-97DD-6F45-B91E-4526B0721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73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“how” of the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E4651-F1F3-9B46-B5AD-4B61A228719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31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“how” of the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E4651-F1F3-9B46-B5AD-4B61A228719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what – what you can expect to see in terms of growth and changes in the adults that support the</a:t>
            </a:r>
            <a:r>
              <a:rPr lang="en-US" baseline="0" dirty="0" smtClean="0"/>
              <a:t>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E4651-F1F3-9B46-B5AD-4B61A228719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97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5C43-40E3-B34D-9763-4055B098C18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62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90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0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82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D2B91-BF76-FD41-990D-E2B90E852F23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06875-13AD-DC45-9768-59559EEFA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2518B-F73B-C241-918A-9E85A7F91F88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9B433-A920-294E-965F-B9F128D44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977C4-2651-0E40-9128-0206408B048C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D7F75-3016-DD42-B8D5-60CCA80FA1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EED32-FA74-6D42-91C5-8943B544E36A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52A95-614B-604E-9B46-F12154323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0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8D752-1DAA-7B4B-ABEA-FD2272A82DC1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BDC85-72A0-514F-8D3A-2E5FE7FA3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3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EB0340-5A64-8B4C-9198-605BBB833568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90A75-65D7-B343-9574-DC70BC87E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89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08CBB-C25C-F946-A778-80BD0D013A4F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400D7-7B8A-F44E-88E8-B349C1396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74780-7FB7-5345-9DF0-7B5D6A1C30F6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3E87-1C52-DF48-9D22-0F543ABBC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6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F8F72-CA43-5F46-940E-FF0964FBB1DB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86E44-95CA-0E45-BF3A-CB11302C7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8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286AF-3FFC-8648-B8CA-D116B1C36636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A3CE-46FB-1448-ADF2-DCF213BE8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61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EBCB4-A333-EA4F-8609-6CE1694ED032}" type="datetime1">
              <a:rPr lang="en-US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52DB-2C8D-3E43-A079-CC4C3941D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0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401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64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6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14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20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525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46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8218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271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306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985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234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1F7E8-DEE7-A641-9842-B0E33BEA5D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043282"/>
      </p:ext>
    </p:extLst>
  </p:cSld>
  <p:clrMapOvr>
    <a:masterClrMapping/>
  </p:clrMapOvr>
  <p:transition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5DAC-47CE-6C46-A197-7822A04DC16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426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45CE-95E0-5844-A3D4-5D71122560B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69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E370-0A6A-B34A-97A0-CF762CA813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133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3EA-E7ED-7E47-955E-C764445B89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54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C2E3-B33E-7C4F-A965-CF77C28B1FF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69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201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BB-95C4-BC44-BA7A-41AE9C03B64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998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34CE-A7D1-5B46-BA08-FFE6B3B931E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839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62E-545B-584B-93F0-A26E00D677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15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F2C-1092-5D4F-B019-C985D3365E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525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C0CD-8F7C-9645-AD68-C3A0EF0DC34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6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4AB6-2675-2743-9F1C-701A6B02D0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149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4DFAB39C-8877-1B43-BA91-3A5E4F228F4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1F7E8-DEE7-A641-9842-B0E33BEA5D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67450"/>
      </p:ext>
    </p:extLst>
  </p:cSld>
  <p:clrMapOvr>
    <a:masterClrMapping/>
  </p:clrMapOvr>
  <p:transition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541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644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1504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48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7140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622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47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797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6230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26444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859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111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135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5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97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032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816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238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811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019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95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7856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694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246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9F6A-60A4-EB49-BF50-B2D7894BA0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8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93707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33CF-6B7D-134F-8546-F95C9184DD3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288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23A5-7171-3046-ADD9-613FDAC9E7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579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979F-34A8-E84C-A930-5839410B6E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422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AC53-1C62-5C40-AC1A-536CB52518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443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9242-4851-8D49-AA3C-A6AE1956AD1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82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5007-16CE-C442-B65E-FD3E84B5A16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302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CCA8-9D8B-684F-861D-3A69A42540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255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3ED5-E9C2-3944-A2C1-E72A949C78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6338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2FB1-47D0-2B41-9716-A43B8DC471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889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0AE9-1409-B14B-8C5D-73B41B8BB41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0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63258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DE0EAE95-79F2-DC48-8CA5-4EDC341BB60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1F7E8-DEE7-A641-9842-B0E33BEA5D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59171"/>
      </p:ext>
    </p:extLst>
  </p:cSld>
  <p:clrMapOvr>
    <a:masterClrMapping/>
  </p:clrMapOvr>
  <p:transition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9189F-03AA-464C-804A-AD770E693618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06875-13AD-DC45-9768-59559EEFA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58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CE3CC-9AEF-894C-98F5-813CD35688FF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9B433-A920-294E-965F-B9F128D44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3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AA65-B004-154F-B3E6-D75E06927315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D7F75-3016-DD42-B8D5-60CCA80FA1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5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2E540-F7A0-4D40-9253-AE28692F1094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52A95-614B-604E-9B46-F12154323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14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E2054-B874-9E48-A476-6EA4FC93235E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BDC85-72A0-514F-8D3A-2E5FE7FA3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8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797DF-81DF-314E-8AA7-A699BF114542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90A75-65D7-B343-9574-DC70BC87E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19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ABF68-9892-4E43-B583-0F44EECF1917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400D7-7B8A-F44E-88E8-B349C1396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45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0C6B8-9B9D-D24E-B1F9-1AA476451840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3E87-1C52-DF48-9D22-0F543ABBC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631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843A4-884C-6946-AD62-41CA0B7AB227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86E44-95CA-0E45-BF3A-CB11302C7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52500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77FFDF-86B5-3A40-8A39-ECE50B2C3426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A3CE-46FB-1448-ADF2-DCF213BE8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97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A9EF3-8B5E-1145-AEBE-587D2ACB7219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52DB-2C8D-3E43-A079-CC4C3941D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45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DE0EAE95-79F2-DC48-8CA5-4EDC341BB60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1F7E8-DEE7-A641-9842-B0E33BEA5D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406747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65" charset="0"/>
              </a:rPr>
              <a:t>Second level</a:t>
            </a:r>
          </a:p>
          <a:p>
            <a:pPr lvl="2"/>
            <a:r>
              <a:rPr lang="en-US">
                <a:sym typeface="Gill Sans" pitchFamily="-65" charset="0"/>
              </a:rPr>
              <a:t>Third level</a:t>
            </a:r>
          </a:p>
          <a:p>
            <a:pPr lvl="3"/>
            <a:r>
              <a:rPr lang="en-US">
                <a:sym typeface="Gill Sans" pitchFamily="-65" charset="0"/>
              </a:rPr>
              <a:t>Fourth level</a:t>
            </a:r>
          </a:p>
          <a:p>
            <a:pPr lvl="4"/>
            <a:r>
              <a:rPr lang="en-US">
                <a:sym typeface="Gill Sans" pitchFamily="-65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65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6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F4C31B-9D64-634D-B4CF-D6A08AA0FBE9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2/17/16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Calibri"/>
              </a:rPr>
              <a:t>KLM Copyright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7C0F5A-B09E-0044-B4B1-B00EF3B77C14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9025-5547-304F-B44D-423F5B553FF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9A23-03FE-8341-A971-D698634B71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9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86D1-62CF-BF4D-A50A-34AFEA1740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0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625024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937536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250048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562560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875072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4676-6A23-5F42-B78A-E8FC21AAB5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EB5E-8FD5-7644-86EB-9C21DE8CF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5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2185-14AF-104F-AA05-585E6594F0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KLM Copyright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34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8ECBC6-BED0-5C43-AF75-780857A7F646}" type="datetime1">
              <a:rPr lang="en-US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2/17/16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KLM Copyright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7C0F5A-B09E-0044-B4B1-B00EF3B77C14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10.jpe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hyperlink" Target="http://www.scholastic.com/face/framework" TargetMode="External"/><Relationship Id="rId3" Type="http://schemas.openxmlformats.org/officeDocument/2006/relationships/hyperlink" Target="http://www.sedl.org/pubs/framework/FE-Cap-Building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400" dirty="0"/>
              <a:t>THE DUAL </a:t>
            </a:r>
            <a:r>
              <a:rPr lang="en-US" sz="3400" dirty="0">
                <a:solidFill>
                  <a:srgbClr val="AE201F"/>
                </a:solidFill>
              </a:rPr>
              <a:t>CAPACITY-BUILDING</a:t>
            </a:r>
            <a:r>
              <a:rPr lang="en-US" sz="3400" dirty="0"/>
              <a:t> FRAMEWORK FOR </a:t>
            </a:r>
            <a:br>
              <a:rPr lang="en-US" sz="3400" dirty="0"/>
            </a:br>
            <a:r>
              <a:rPr lang="en-US" sz="3400" dirty="0">
                <a:solidFill>
                  <a:srgbClr val="29A08C"/>
                </a:solidFill>
              </a:rPr>
              <a:t>FAMILY-SCHOOL PARTNERSHIPS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70" y="4420195"/>
            <a:ext cx="7358063" cy="1857375"/>
          </a:xfrm>
          <a:ln/>
        </p:spPr>
        <p:txBody>
          <a:bodyPr/>
          <a:lstStyle/>
          <a:p>
            <a:r>
              <a:rPr lang="en-US" dirty="0"/>
              <a:t>DR. KAREN L. MAPP</a:t>
            </a:r>
          </a:p>
          <a:p>
            <a:r>
              <a:rPr lang="en-US" sz="2100" dirty="0"/>
              <a:t>Harvard Graduate School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7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Week Article- June 2015</a:t>
            </a:r>
            <a:endParaRPr lang="en-US" dirty="0"/>
          </a:p>
        </p:txBody>
      </p:sp>
      <p:pic>
        <p:nvPicPr>
          <p:cNvPr id="5" name="Picture 4" descr="Screen Shot 2015-07-14 at 4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42" y="1417638"/>
            <a:ext cx="6200757" cy="48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>
          <a:xfrm>
            <a:off x="685800" y="790576"/>
            <a:ext cx="7772400" cy="2370535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+mn-lt"/>
                <a:ea typeface="ＭＳ Ｐゴシック" charset="0"/>
                <a:cs typeface="ＭＳ Ｐゴシック" charset="0"/>
              </a:rPr>
              <a:t>Why has it been difficult to cultivate and sustain effective family-school partnerships that support student achievement and school improvement?  </a:t>
            </a:r>
            <a:br>
              <a:rPr lang="en-US" sz="3400" dirty="0">
                <a:latin typeface="+mn-lt"/>
                <a:ea typeface="ＭＳ Ｐゴシック" charset="0"/>
                <a:cs typeface="ＭＳ Ｐゴシック" charset="0"/>
              </a:rPr>
            </a:br>
            <a:endParaRPr lang="en-US" sz="3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ubtitle 5"/>
          <p:cNvSpPr>
            <a:spLocks noGrp="1"/>
          </p:cNvSpPr>
          <p:nvPr>
            <p:ph type="subTitle" idx="1"/>
          </p:nvPr>
        </p:nvSpPr>
        <p:spPr>
          <a:xfrm>
            <a:off x="685800" y="3090864"/>
            <a:ext cx="7772400" cy="3355975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MP900438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78" y="3375422"/>
            <a:ext cx="3294444" cy="27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6307137"/>
          </a:xfrm>
        </p:spPr>
        <p:txBody>
          <a:bodyPr/>
          <a:lstStyle/>
          <a:p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The various stakeholders (families, district/school leaders and staff) have not had the opportunity to develop the knowledge and skills, in other words, the </a:t>
            </a:r>
            <a:r>
              <a:rPr lang="en-US" sz="4000" i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capacity </a:t>
            </a:r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to engage in effective partnerships.</a:t>
            </a:r>
            <a:br>
              <a:rPr lang="en-US" sz="4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endParaRPr lang="en-US" sz="3200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1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703594"/>
          </a:xfrm>
        </p:spPr>
        <p:txBody>
          <a:bodyPr/>
          <a:lstStyle/>
          <a:p>
            <a:pPr algn="l"/>
            <a:r>
              <a:rPr lang="en-US" sz="3600" dirty="0" smtClean="0"/>
              <a:t>For Example: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850866"/>
            <a:ext cx="8228707" cy="2296696"/>
          </a:xfrm>
        </p:spPr>
        <p:txBody>
          <a:bodyPr/>
          <a:lstStyle/>
          <a:p>
            <a:pPr marL="223223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eachers state that engaging families in supporting their children’s education is one of the areas that they feel the </a:t>
            </a:r>
            <a:r>
              <a:rPr lang="en-US" sz="2800" u="sng" dirty="0" smtClean="0">
                <a:ea typeface="ＭＳ Ｐゴシック" charset="0"/>
                <a:cs typeface="ＭＳ Ｐゴシック" charset="0"/>
              </a:rPr>
              <a:t>least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prepared when they start their careers - and their principals agree (MetLife Survey of the American Teacher, 2006).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74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Intention of the Framework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210" indent="0">
              <a:buNone/>
            </a:pPr>
            <a:r>
              <a:rPr lang="en-US" sz="4200" dirty="0"/>
              <a:t>Instead of a </a:t>
            </a:r>
            <a:r>
              <a:rPr lang="en-US" sz="4200" i="1" dirty="0">
                <a:solidFill>
                  <a:srgbClr val="FF0000"/>
                </a:solidFill>
              </a:rPr>
              <a:t>roadmap</a:t>
            </a:r>
            <a:r>
              <a:rPr lang="en-US" sz="4200" i="1" dirty="0"/>
              <a:t>, </a:t>
            </a:r>
            <a:r>
              <a:rPr lang="en-US" sz="4200" dirty="0"/>
              <a:t>the framework provides a </a:t>
            </a:r>
            <a:r>
              <a:rPr lang="en-US" sz="4200" i="1" dirty="0">
                <a:solidFill>
                  <a:srgbClr val="FF0000"/>
                </a:solidFill>
              </a:rPr>
              <a:t>compass</a:t>
            </a:r>
            <a:r>
              <a:rPr lang="en-US" sz="4200" dirty="0"/>
              <a:t>; a direction for the development of effective high impact strategies and initiatives.</a:t>
            </a:r>
          </a:p>
        </p:txBody>
      </p:sp>
    </p:spTree>
    <p:extLst>
      <p:ext uri="{BB962C8B-B14F-4D97-AF65-F5344CB8AC3E}">
        <p14:creationId xmlns:p14="http://schemas.microsoft.com/office/powerpoint/2010/main" val="260774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Framework was formulated using: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3232"/>
            <a:ext cx="8228707" cy="4922536"/>
          </a:xfrm>
        </p:spPr>
        <p:txBody>
          <a:bodyPr/>
          <a:lstStyle/>
          <a:p>
            <a:pPr marL="223210" indent="0">
              <a:buNone/>
            </a:pPr>
            <a:r>
              <a:rPr lang="en-US" sz="3800" dirty="0"/>
              <a:t>Research on -</a:t>
            </a:r>
          </a:p>
          <a:p>
            <a:r>
              <a:rPr lang="en-US" sz="3800" dirty="0"/>
              <a:t>Effective home-school partnership </a:t>
            </a:r>
            <a:r>
              <a:rPr lang="en-US" sz="3800" dirty="0" smtClean="0"/>
              <a:t>strategies</a:t>
            </a:r>
          </a:p>
          <a:p>
            <a:r>
              <a:rPr lang="en-US" sz="3800" dirty="0" smtClean="0"/>
              <a:t>Relational </a:t>
            </a:r>
            <a:r>
              <a:rPr lang="en-US" sz="3800" dirty="0" smtClean="0"/>
              <a:t>trust</a:t>
            </a:r>
            <a:endParaRPr lang="en-US" sz="3800" dirty="0" smtClean="0"/>
          </a:p>
          <a:p>
            <a:r>
              <a:rPr lang="en-US" sz="3800" dirty="0" smtClean="0"/>
              <a:t>Parent organizing</a:t>
            </a:r>
            <a:endParaRPr lang="en-US" sz="3800" dirty="0"/>
          </a:p>
          <a:p>
            <a:r>
              <a:rPr lang="en-US" sz="3800" dirty="0"/>
              <a:t>Adult learning and motivation</a:t>
            </a:r>
          </a:p>
          <a:p>
            <a:r>
              <a:rPr lang="en-US" sz="3800" dirty="0"/>
              <a:t>Leadership development</a:t>
            </a:r>
          </a:p>
          <a:p>
            <a:pPr marL="53570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5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December 2012 Framework</a:t>
            </a:r>
          </a:p>
        </p:txBody>
      </p:sp>
      <p:pic>
        <p:nvPicPr>
          <p:cNvPr id="4" name="Content Placeholder 3" descr="DOE_FamilyEngagement4 Revised Framework graphic Nov 2012 copy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b="14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70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857875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5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4" name="Picture 3" descr="Graphic-2.jpg"/>
          <p:cNvPicPr>
            <a:picLocks noChangeAspect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2" y="27662"/>
            <a:ext cx="5131288" cy="6823161"/>
          </a:xfrm>
          <a:prstGeom prst="rect">
            <a:avLst/>
          </a:prstGeom>
        </p:spPr>
      </p:pic>
      <p:pic>
        <p:nvPicPr>
          <p:cNvPr id="6" name="Picture 5" descr="Screen Shot 2014-06-23 at 1.2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4" name="Picture 3" descr="Graphic-2.jpg"/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2" y="27662"/>
            <a:ext cx="5131288" cy="6823161"/>
          </a:xfrm>
          <a:prstGeom prst="rect">
            <a:avLst/>
          </a:prstGeom>
        </p:spPr>
      </p:pic>
      <p:pic>
        <p:nvPicPr>
          <p:cNvPr id="2" name="Picture 1" descr="Screen Shot 2014-06-23 at 1.19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828"/>
            <a:ext cx="9144000" cy="20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</a:t>
            </a:r>
            <a:br>
              <a:rPr lang="en-US" dirty="0" smtClean="0"/>
            </a:br>
            <a:r>
              <a:rPr lang="en-US" b="1" dirty="0" smtClean="0"/>
              <a:t>Family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298"/>
            <a:ext cx="8229600" cy="4569865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The various ways that a child’s adult caretaker (biological parents, foster parents, siblings, grandparents, etc.), at home, school or in the community, effectively support children’s learning and healthy development.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02" y="4459075"/>
            <a:ext cx="2620467" cy="21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to Learning Exercise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List all of the events/activities that you currently have for families (think across the entire school year)</a:t>
            </a:r>
          </a:p>
          <a:p>
            <a:r>
              <a:rPr lang="en-US" dirty="0" smtClean="0"/>
              <a:t>Circle all of the activities which fit the following criteria:</a:t>
            </a:r>
          </a:p>
          <a:p>
            <a:pPr lvl="1"/>
            <a:r>
              <a:rPr lang="en-US" dirty="0" smtClean="0"/>
              <a:t>Families leave knowing more about what their child should know or be able to do (the learning goals) at that grade/age level - </a:t>
            </a:r>
          </a:p>
          <a:p>
            <a:pPr lvl="1"/>
            <a:r>
              <a:rPr lang="en-US" dirty="0" smtClean="0"/>
              <a:t>They leave knowing </a:t>
            </a:r>
            <a:r>
              <a:rPr lang="en-US" i="1" dirty="0" smtClean="0"/>
              <a:t>how</a:t>
            </a:r>
            <a:r>
              <a:rPr lang="en-US" dirty="0" smtClean="0"/>
              <a:t> to employ a new tool or activity at home to support that learning goal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4" name="Picture 3" descr="Graphic-2.jpg"/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2" y="27662"/>
            <a:ext cx="5131288" cy="6823161"/>
          </a:xfrm>
          <a:prstGeom prst="rect">
            <a:avLst/>
          </a:prstGeom>
        </p:spPr>
      </p:pic>
      <p:pic>
        <p:nvPicPr>
          <p:cNvPr id="2" name="Picture 1" descr="Screen Shot 2014-06-23 at 1.19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828"/>
            <a:ext cx="9144000" cy="20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4" name="Picture 3" descr="Graphic-2.jpg"/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2" y="27662"/>
            <a:ext cx="5131288" cy="6823161"/>
          </a:xfrm>
          <a:prstGeom prst="rect">
            <a:avLst/>
          </a:prstGeom>
        </p:spPr>
      </p:pic>
      <p:pic>
        <p:nvPicPr>
          <p:cNvPr id="5" name="Picture 4" descr="Screen Shot 2014-06-23 at 1.19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821"/>
            <a:ext cx="9144000" cy="20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4" name="Picture 3" descr="Graphic-2.jpg"/>
          <p:cNvPicPr>
            <a:picLocks noChangeAspect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2" y="27662"/>
            <a:ext cx="5131288" cy="6823161"/>
          </a:xfrm>
          <a:prstGeom prst="rect">
            <a:avLst/>
          </a:prstGeom>
        </p:spPr>
      </p:pic>
      <p:pic>
        <p:nvPicPr>
          <p:cNvPr id="2" name="Picture 1" descr="Screen Shot 2014-06-23 at 1.1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79"/>
            <a:ext cx="9144000" cy="34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4" name="Picture 3" descr="Graphic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2" y="27662"/>
            <a:ext cx="5131288" cy="68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_Pag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1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Stanton Elementary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228"/>
            <a:ext cx="8229600" cy="4929936"/>
          </a:xfrm>
        </p:spPr>
        <p:txBody>
          <a:bodyPr>
            <a:normAutofit/>
          </a:bodyPr>
          <a:lstStyle/>
          <a:p>
            <a:r>
              <a:rPr lang="en-US" dirty="0" smtClean="0"/>
              <a:t>What evidence do you see in the video of the five process conditions in the Dual Capacity framework?</a:t>
            </a:r>
          </a:p>
          <a:p>
            <a:pPr lvl="1"/>
            <a:r>
              <a:rPr lang="en-US" dirty="0" smtClean="0"/>
              <a:t>Relational</a:t>
            </a:r>
          </a:p>
          <a:p>
            <a:pPr lvl="1"/>
            <a:r>
              <a:rPr lang="en-US" dirty="0" smtClean="0"/>
              <a:t>Collaborative</a:t>
            </a:r>
          </a:p>
          <a:p>
            <a:pPr lvl="1"/>
            <a:r>
              <a:rPr lang="en-US" dirty="0" smtClean="0"/>
              <a:t>Interactive</a:t>
            </a:r>
          </a:p>
          <a:p>
            <a:pPr lvl="1"/>
            <a:r>
              <a:rPr lang="en-US" dirty="0" smtClean="0"/>
              <a:t>Developmental</a:t>
            </a:r>
          </a:p>
          <a:p>
            <a:pPr lvl="1"/>
            <a:r>
              <a:rPr lang="en-US" dirty="0" smtClean="0"/>
              <a:t>Linked to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5180"/>
          </a:xfrm>
        </p:spPr>
        <p:txBody>
          <a:bodyPr/>
          <a:lstStyle/>
          <a:p>
            <a:r>
              <a:rPr lang="en-US" dirty="0" smtClean="0"/>
              <a:t>What happens when we build respectful partnerships with families?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Parent’s Perspective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0D7-7B8A-F44E-88E8-B349C13967B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Requires a shift in mindset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85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From seeing family engagement as an add-on, extra work, a burden, or fundamentally separate from what we are supposed to do as educational practitioners...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61240" y="1700165"/>
            <a:ext cx="33566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…To seeing family engagement as an essential, fundamental component of proficient and effective teaching and learning practice.</a:t>
            </a:r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>
            <a:off x="3938680" y="2721465"/>
            <a:ext cx="1472179" cy="112470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140"/>
            <a:ext cx="8229600" cy="935062"/>
          </a:xfrm>
        </p:spPr>
        <p:txBody>
          <a:bodyPr>
            <a:normAutofit fontScale="90000"/>
          </a:bodyPr>
          <a:lstStyle/>
          <a:p>
            <a:r>
              <a:rPr lang="en-US" dirty="0"/>
              <a:t>Family Involvement </a:t>
            </a:r>
            <a:r>
              <a:rPr lang="en-US" dirty="0" smtClean="0"/>
              <a:t>versus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Family Engagement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100"/>
            <a:ext cx="8229600" cy="5236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latin</a:t>
            </a:r>
            <a:r>
              <a:rPr lang="en-US" dirty="0"/>
              <a:t> root of the word "involvement" is </a:t>
            </a:r>
            <a:r>
              <a:rPr lang="en-US" dirty="0" smtClean="0"/>
              <a:t>“</a:t>
            </a:r>
            <a:r>
              <a:rPr lang="en-US" dirty="0" err="1" smtClean="0"/>
              <a:t>involvere</a:t>
            </a:r>
            <a:r>
              <a:rPr lang="en-US" dirty="0" smtClean="0"/>
              <a:t>” </a:t>
            </a:r>
            <a:r>
              <a:rPr lang="en-US" dirty="0"/>
              <a:t>which means </a:t>
            </a:r>
            <a:r>
              <a:rPr lang="en-US" dirty="0" smtClean="0"/>
              <a:t>to </a:t>
            </a:r>
            <a:r>
              <a:rPr lang="en-US" dirty="0"/>
              <a:t>wrap around, cover or envelop; </a:t>
            </a:r>
            <a:r>
              <a:rPr lang="en-US" dirty="0" smtClean="0"/>
              <a:t>roll</a:t>
            </a:r>
            <a:r>
              <a:rPr lang="en-US" dirty="0"/>
              <a:t>, cause to </a:t>
            </a:r>
            <a:r>
              <a:rPr lang="en-US" dirty="0" smtClean="0"/>
              <a:t>roll.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latin</a:t>
            </a:r>
            <a:r>
              <a:rPr lang="en-US" dirty="0"/>
              <a:t> root of the word "engagement" is </a:t>
            </a:r>
            <a:r>
              <a:rPr lang="en-US" dirty="0" smtClean="0"/>
              <a:t>“</a:t>
            </a:r>
            <a:r>
              <a:rPr lang="en-US" dirty="0" err="1" smtClean="0"/>
              <a:t>engare</a:t>
            </a:r>
            <a:r>
              <a:rPr lang="en-US" dirty="0" smtClean="0"/>
              <a:t>” </a:t>
            </a:r>
            <a:r>
              <a:rPr lang="en-US" dirty="0"/>
              <a:t>which means </a:t>
            </a:r>
            <a:r>
              <a:rPr lang="en-US" dirty="0" smtClean="0"/>
              <a:t>to </a:t>
            </a:r>
            <a:r>
              <a:rPr lang="en-US" dirty="0"/>
              <a:t>make a formal agreement,  to contract with; to pledge; an obligation to do </a:t>
            </a:r>
            <a:r>
              <a:rPr lang="en-US" dirty="0" smtClean="0"/>
              <a:t>something.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IEL National Family and Community Engagement Conference, June 20-22, 2016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www.cvent.com</a:t>
            </a:r>
            <a:r>
              <a:rPr lang="en-US" dirty="0"/>
              <a:t>/events/owning-our-movement-maximizing-our-impact/event-summary-3872b4dd0d3d4b60bd1861e61d3c572a.aspx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Harvard Professional Education Institute -  Family Engagement in Education: Creating Effective Home and School Partnerships for Student Success, July 25-28, 2016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www.gse.harvard.edu</a:t>
            </a:r>
            <a:r>
              <a:rPr lang="en-US" dirty="0"/>
              <a:t>/</a:t>
            </a:r>
            <a:r>
              <a:rPr lang="en-US" dirty="0" err="1"/>
              <a:t>ppe</a:t>
            </a:r>
            <a:r>
              <a:rPr lang="en-US" dirty="0"/>
              <a:t>/program/family-engagement-education-creating-effective-home-and-school-partnerships-student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227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Summary of the Dual Capacity Framework:</a:t>
            </a:r>
          </a:p>
          <a:p>
            <a:pPr lvl="1"/>
            <a:r>
              <a:rPr lang="en-US" u="sng" dirty="0">
                <a:hlinkClick r:id="rId2"/>
              </a:rPr>
              <a:t>www.scholastic.com/face/framework</a:t>
            </a:r>
            <a:endParaRPr lang="en-US" dirty="0" smtClean="0"/>
          </a:p>
          <a:p>
            <a:r>
              <a:rPr lang="en-US" dirty="0" err="1" smtClean="0"/>
              <a:t>Flamboyan</a:t>
            </a:r>
            <a:r>
              <a:rPr lang="en-US" dirty="0" smtClean="0"/>
              <a:t> Foundation Parent Video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=vbyhao0FtaQ&amp;feature=</a:t>
            </a:r>
            <a:r>
              <a:rPr lang="en-US" dirty="0" err="1"/>
              <a:t>youtu.be</a:t>
            </a:r>
            <a:endParaRPr lang="en-US" dirty="0"/>
          </a:p>
          <a:p>
            <a:r>
              <a:rPr lang="en-US" dirty="0" err="1"/>
              <a:t>Flamboyan</a:t>
            </a:r>
            <a:r>
              <a:rPr lang="en-US" dirty="0"/>
              <a:t> APPT Video: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=1YNsWrFiYfY</a:t>
            </a:r>
          </a:p>
          <a:p>
            <a:r>
              <a:rPr lang="en-US" dirty="0" smtClean="0"/>
              <a:t>Partners </a:t>
            </a:r>
            <a:r>
              <a:rPr lang="en-US" dirty="0" smtClean="0"/>
              <a:t>in Education: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www.sedl.org/pubs/framework/FE-Cap-Building.pdf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4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7362"/>
          </a:xfrm>
        </p:spPr>
        <p:txBody>
          <a:bodyPr/>
          <a:lstStyle/>
          <a:p>
            <a:r>
              <a:rPr lang="en-US" dirty="0" smtClean="0"/>
              <a:t>Join me on Twitter!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@</a:t>
            </a:r>
            <a:r>
              <a:rPr lang="en-US" sz="5400" dirty="0" err="1" smtClean="0"/>
              <a:t>karen_mapp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6ADF8-AAA8-E349-99F1-AD2F1D0FB6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13" y="2032000"/>
            <a:ext cx="1603246" cy="16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Family Engagement</a:t>
            </a:r>
            <a:br>
              <a:rPr lang="en-US" dirty="0" smtClean="0"/>
            </a:br>
            <a:r>
              <a:rPr lang="en-US" dirty="0" smtClean="0"/>
              <a:t>Students with Engaged Families: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3098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latin typeface="Century Gothic" charset="0"/>
              </a:rPr>
              <a:t>Exhibit faster rates of literacy acquisition</a:t>
            </a: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latin typeface="Century Gothic" charset="0"/>
              </a:rPr>
              <a:t>Earn higher grades and test scores</a:t>
            </a:r>
          </a:p>
          <a:p>
            <a:pPr>
              <a:lnSpc>
                <a:spcPct val="90000"/>
              </a:lnSpc>
              <a:buClr>
                <a:srgbClr val="800000"/>
              </a:buClr>
              <a:buNone/>
            </a:pPr>
            <a:endParaRPr lang="en-US" sz="800" dirty="0">
              <a:solidFill>
                <a:srgbClr val="800000"/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latin typeface="Century Gothic" charset="0"/>
              </a:rPr>
              <a:t>Enroll in higher level programs</a:t>
            </a:r>
          </a:p>
          <a:p>
            <a:pPr>
              <a:lnSpc>
                <a:spcPct val="90000"/>
              </a:lnSpc>
              <a:buClr>
                <a:srgbClr val="800000"/>
              </a:buClr>
              <a:buNone/>
            </a:pPr>
            <a:endParaRPr lang="en-US" sz="800" dirty="0">
              <a:solidFill>
                <a:srgbClr val="800000"/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latin typeface="Century Gothic" charset="0"/>
              </a:rPr>
              <a:t>Are promoted more and earn more credits</a:t>
            </a:r>
          </a:p>
          <a:p>
            <a:pPr>
              <a:lnSpc>
                <a:spcPct val="90000"/>
              </a:lnSpc>
              <a:buClr>
                <a:srgbClr val="800000"/>
              </a:buClr>
              <a:buNone/>
            </a:pPr>
            <a:endParaRPr lang="en-US" sz="800" dirty="0">
              <a:solidFill>
                <a:srgbClr val="800000"/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latin typeface="Century Gothic" charset="0"/>
              </a:rPr>
              <a:t>Adapt better to school and attend more regularly</a:t>
            </a:r>
          </a:p>
          <a:p>
            <a:pPr>
              <a:lnSpc>
                <a:spcPct val="90000"/>
              </a:lnSpc>
              <a:buClr>
                <a:srgbClr val="800000"/>
              </a:buClr>
              <a:buNone/>
            </a:pPr>
            <a:endParaRPr lang="en-US" sz="1000" dirty="0">
              <a:solidFill>
                <a:srgbClr val="800000"/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latin typeface="Century Gothic" charset="0"/>
              </a:rPr>
              <a:t>Have better social skills and behavior</a:t>
            </a:r>
          </a:p>
          <a:p>
            <a:pPr>
              <a:lnSpc>
                <a:spcPct val="90000"/>
              </a:lnSpc>
              <a:buClr>
                <a:srgbClr val="800000"/>
              </a:buClr>
              <a:buNone/>
            </a:pPr>
            <a:endParaRPr lang="en-US" sz="1000" dirty="0">
              <a:solidFill>
                <a:srgbClr val="800000"/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latin typeface="Century Gothic" charset="0"/>
              </a:rPr>
              <a:t>Graduate and go on to higher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820"/>
            <a:ext cx="8229600" cy="886818"/>
          </a:xfrm>
        </p:spPr>
        <p:txBody>
          <a:bodyPr/>
          <a:lstStyle/>
          <a:p>
            <a:r>
              <a:rPr lang="en-US" sz="3600" dirty="0" smtClean="0"/>
              <a:t>John Hopkins Evaluation 2015: </a:t>
            </a:r>
            <a:br>
              <a:rPr lang="en-US" sz="3600" dirty="0" smtClean="0"/>
            </a:br>
            <a:r>
              <a:rPr lang="en-US" sz="3600" dirty="0" smtClean="0"/>
              <a:t>Family Engagement </a:t>
            </a:r>
            <a:r>
              <a:rPr lang="en-US" sz="3600" dirty="0" smtClean="0"/>
              <a:t>Partnership (FEP) </a:t>
            </a:r>
            <a:r>
              <a:rPr lang="en-US" sz="3600" dirty="0" smtClean="0"/>
              <a:t>in </a:t>
            </a:r>
            <a:br>
              <a:rPr lang="en-US" sz="3600" dirty="0" smtClean="0"/>
            </a:br>
            <a:r>
              <a:rPr lang="en-US" sz="3600" dirty="0" smtClean="0"/>
              <a:t>Washington, DC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321"/>
            <a:ext cx="8229600" cy="4417176"/>
          </a:xfrm>
        </p:spPr>
        <p:txBody>
          <a:bodyPr/>
          <a:lstStyle/>
          <a:p>
            <a:r>
              <a:rPr lang="en-US" dirty="0"/>
              <a:t>Students whose families received a home visit, one of the core strategies in the FEP, had 24 percent fewer absences than similar students whose families did not receive a visit.</a:t>
            </a:r>
          </a:p>
          <a:p>
            <a:r>
              <a:rPr lang="en-US" dirty="0"/>
              <a:t>These same students also were more likely to read at or above grade level compared to similar students who did not receive a home visit.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B433-A920-294E-965F-B9F128D442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00" y="1816100"/>
            <a:ext cx="3175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1"/>
          <p:cNvSpPr>
            <a:spLocks noGrp="1"/>
          </p:cNvSpPr>
          <p:nvPr>
            <p:ph type="title"/>
          </p:nvPr>
        </p:nvSpPr>
        <p:spPr>
          <a:xfrm>
            <a:off x="457200" y="733431"/>
            <a:ext cx="8382000" cy="1019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Organizing Schools for Improvement (2010)</a:t>
            </a:r>
            <a:r>
              <a:rPr lang="en-US" sz="4000" dirty="0">
                <a:latin typeface="Franklin Gothic Medium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Franklin Gothic Medium" charset="0"/>
                <a:ea typeface="ＭＳ Ｐゴシック" charset="0"/>
                <a:cs typeface="ＭＳ Ｐゴシック" charset="0"/>
              </a:rPr>
            </a:br>
            <a:endParaRPr lang="en-US" sz="4000" dirty="0">
              <a:latin typeface="Franklin Gothic Medium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3330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on Teacher Retention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“In elementary schools, teachers perceptions of parents as partners in students’ education are strongly related to their decisions to remain in their school. Teacher-parent relationships account for </a:t>
            </a:r>
            <a:r>
              <a:rPr lang="en-US" i="1" dirty="0" smtClean="0"/>
              <a:t>much of the difference </a:t>
            </a:r>
            <a:r>
              <a:rPr lang="en-US" dirty="0" smtClean="0"/>
              <a:t>in stability rates between low-income African-American schools and other schools, and all of the difference are explained when we consider parent relationships along with other workforce conditions, including students behavior.” </a:t>
            </a:r>
          </a:p>
          <a:p>
            <a:pPr marL="0" indent="0">
              <a:buNone/>
            </a:pPr>
            <a:r>
              <a:rPr lang="en-US" sz="1900" i="1" dirty="0" smtClean="0"/>
              <a:t>							</a:t>
            </a:r>
          </a:p>
        </p:txBody>
      </p:sp>
      <p:pic>
        <p:nvPicPr>
          <p:cNvPr id="10" name="Content Placeholder 9" descr="CCSR_Teacher_Mobility (dragged)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8" r="-7738"/>
          <a:stretch/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58BE-7D3B-E545-B948-17DC8A1EB6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0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61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cs typeface="Chalkboard"/>
              </a:rPr>
              <a:t>What’s happening in the field of </a:t>
            </a:r>
            <a:br>
              <a:rPr lang="en-US" sz="3200" dirty="0">
                <a:cs typeface="Chalkboard"/>
              </a:rPr>
            </a:br>
            <a:r>
              <a:rPr lang="en-US" sz="3200" dirty="0">
                <a:cs typeface="Chalkboard"/>
              </a:rPr>
              <a:t>Family Engagement? </a:t>
            </a:r>
            <a:endParaRPr lang="en-US" sz="32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319"/>
            <a:ext cx="8229600" cy="5449637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>
                <a:cs typeface="Abadi MT Condensed Light"/>
              </a:rPr>
              <a:t>Increased philanthropic focus:  Kellogg,  Annie E. Casey, Packard</a:t>
            </a:r>
          </a:p>
          <a:p>
            <a:r>
              <a:rPr lang="en-US" sz="4400" dirty="0" smtClean="0">
                <a:cs typeface="Abadi MT Condensed Light"/>
              </a:rPr>
              <a:t>1100 people in attendance at the 2</a:t>
            </a:r>
            <a:r>
              <a:rPr lang="en-US" sz="4400" baseline="30000" dirty="0" smtClean="0">
                <a:cs typeface="Abadi MT Condensed Light"/>
              </a:rPr>
              <a:t>nd</a:t>
            </a:r>
            <a:r>
              <a:rPr lang="en-US" sz="4400" dirty="0" smtClean="0">
                <a:cs typeface="Abadi MT Condensed Light"/>
              </a:rPr>
              <a:t> annual Family and Community Engagement Conference, Chicago, July 2015</a:t>
            </a:r>
          </a:p>
          <a:p>
            <a:r>
              <a:rPr lang="en-US" sz="4400" dirty="0" smtClean="0">
                <a:cs typeface="Abadi MT Condensed Light"/>
              </a:rPr>
              <a:t>Formation </a:t>
            </a:r>
            <a:r>
              <a:rPr lang="en-US" sz="4400" dirty="0">
                <a:cs typeface="Abadi MT Condensed Light"/>
              </a:rPr>
              <a:t>of the National </a:t>
            </a:r>
            <a:r>
              <a:rPr lang="en-US" sz="4400" dirty="0" smtClean="0">
                <a:cs typeface="Abadi MT Condensed Light"/>
              </a:rPr>
              <a:t>Association for </a:t>
            </a:r>
            <a:r>
              <a:rPr lang="en-US" sz="4400" dirty="0">
                <a:cs typeface="Abadi MT Condensed Light"/>
              </a:rPr>
              <a:t>Family, School and Community </a:t>
            </a:r>
            <a:r>
              <a:rPr lang="en-US" sz="4400" dirty="0" smtClean="0">
                <a:cs typeface="Abadi MT Condensed Light"/>
              </a:rPr>
              <a:t>Engagement (NAFSCE)</a:t>
            </a:r>
          </a:p>
          <a:p>
            <a:r>
              <a:rPr lang="en-US" sz="4400" dirty="0" smtClean="0"/>
              <a:t>Over 130 districts are members of the Family </a:t>
            </a:r>
            <a:r>
              <a:rPr lang="en-US" sz="4400" dirty="0"/>
              <a:t>Engagement District Leaders </a:t>
            </a:r>
            <a:r>
              <a:rPr lang="en-US" sz="4400" dirty="0" smtClean="0"/>
              <a:t>Group</a:t>
            </a:r>
          </a:p>
          <a:p>
            <a:r>
              <a:rPr lang="en-US" sz="4400" dirty="0"/>
              <a:t>Sold out Family Engagement i</a:t>
            </a:r>
            <a:r>
              <a:rPr lang="en-US" sz="4400" dirty="0" smtClean="0"/>
              <a:t>nstitutes </a:t>
            </a:r>
            <a:r>
              <a:rPr lang="en-US" sz="4400" dirty="0"/>
              <a:t>at </a:t>
            </a:r>
            <a:r>
              <a:rPr lang="en-US" sz="4400" dirty="0" smtClean="0"/>
              <a:t>Harvard</a:t>
            </a:r>
          </a:p>
          <a:p>
            <a:r>
              <a:rPr lang="en-US" sz="4400" dirty="0" smtClean="0"/>
              <a:t>Inclusion </a:t>
            </a:r>
            <a:r>
              <a:rPr lang="en-US" sz="4400" dirty="0"/>
              <a:t>of family engagement in </a:t>
            </a:r>
            <a:r>
              <a:rPr lang="en-US" sz="4400" dirty="0" smtClean="0"/>
              <a:t>state assessment </a:t>
            </a:r>
            <a:r>
              <a:rPr lang="en-US" sz="4400" dirty="0"/>
              <a:t>and evaluation rubrics (For example, MA, NY, CT, </a:t>
            </a:r>
            <a:r>
              <a:rPr lang="en-US" sz="4400" dirty="0" smtClean="0"/>
              <a:t>CA OH)</a:t>
            </a:r>
          </a:p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5828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896</Words>
  <Application>Microsoft Macintosh PowerPoint</Application>
  <PresentationFormat>On-screen Show (4:3)</PresentationFormat>
  <Paragraphs>111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Abadi MT Condensed Light</vt:lpstr>
      <vt:lpstr>Calibri</vt:lpstr>
      <vt:lpstr>Century Gothic</vt:lpstr>
      <vt:lpstr>Chalkboard</vt:lpstr>
      <vt:lpstr>Franklin Gothic Medium</vt:lpstr>
      <vt:lpstr>Gill Sans</vt:lpstr>
      <vt:lpstr>ＭＳ Ｐゴシック</vt:lpstr>
      <vt:lpstr>ヒラギノ角ゴ ProN W3</vt:lpstr>
      <vt:lpstr>Arial</vt:lpstr>
      <vt:lpstr>Title &amp; Subtitle</vt:lpstr>
      <vt:lpstr>3_Office Theme</vt:lpstr>
      <vt:lpstr>1_Office Theme</vt:lpstr>
      <vt:lpstr>4_Office Theme</vt:lpstr>
      <vt:lpstr>Blank</vt:lpstr>
      <vt:lpstr>2_Office Theme</vt:lpstr>
      <vt:lpstr>5_Office Theme</vt:lpstr>
      <vt:lpstr>6_Office Theme</vt:lpstr>
      <vt:lpstr>THE DUAL CAPACITY-BUILDING FRAMEWORK FOR  FAMILY-SCHOOL PARTNERSHIPS</vt:lpstr>
      <vt:lpstr>Definition of  Family Engagement</vt:lpstr>
      <vt:lpstr>Family Involvement versus  Family Engagement </vt:lpstr>
      <vt:lpstr>Impact of Family Engagement Students with Engaged Families:</vt:lpstr>
      <vt:lpstr>John Hopkins Evaluation 2015:  Family Engagement Partnership (FEP) in  Washington, DC</vt:lpstr>
      <vt:lpstr>Organizing Schools for Improvement (2010) </vt:lpstr>
      <vt:lpstr>PowerPoint Presentation</vt:lpstr>
      <vt:lpstr>Impact on Teacher Retention </vt:lpstr>
      <vt:lpstr>What’s happening in the field of  Family Engagement? </vt:lpstr>
      <vt:lpstr>Ed Week Article- June 2015</vt:lpstr>
      <vt:lpstr>Why has it been difficult to cultivate and sustain effective family-school partnerships that support student achievement and school improvement?   </vt:lpstr>
      <vt:lpstr>The various stakeholders (families, district/school leaders and staff) have not had the opportunity to develop the knowledge and skills, in other words, the capacity to engage in effective partnerships.  </vt:lpstr>
      <vt:lpstr>For Example:</vt:lpstr>
      <vt:lpstr>Intention of the Framework</vt:lpstr>
      <vt:lpstr>Framework was formulated using:</vt:lpstr>
      <vt:lpstr>December 2012 Framework</vt:lpstr>
      <vt:lpstr>PowerPoint Presentation</vt:lpstr>
      <vt:lpstr>PowerPoint Presentation</vt:lpstr>
      <vt:lpstr>PowerPoint Presentation</vt:lpstr>
      <vt:lpstr>Linked to Learning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 Stanton Elementary School</vt:lpstr>
      <vt:lpstr>Video Debrief</vt:lpstr>
      <vt:lpstr>What happens when we build respectful partnerships with families?  A Parent’s Perspective</vt:lpstr>
      <vt:lpstr>Requires a shift in mindset</vt:lpstr>
      <vt:lpstr>Upcoming Events</vt:lpstr>
      <vt:lpstr>Links</vt:lpstr>
      <vt:lpstr>Join me on Twitter!</vt:lpstr>
    </vt:vector>
  </TitlesOfParts>
  <Company>Harvard Graduate School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DUAL CAPACITY-BUILDING FRAMEWORK FOR  FAMILY-SCHOOL PARTNERSHIPS</dc:title>
  <dc:creator>Karen Mapp</dc:creator>
  <cp:lastModifiedBy>Microsoft Office User</cp:lastModifiedBy>
  <cp:revision>14</cp:revision>
  <dcterms:created xsi:type="dcterms:W3CDTF">2015-07-26T21:56:52Z</dcterms:created>
  <dcterms:modified xsi:type="dcterms:W3CDTF">2016-02-18T00:53:48Z</dcterms:modified>
</cp:coreProperties>
</file>